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329" r:id="rId3"/>
    <p:sldId id="339" r:id="rId4"/>
    <p:sldId id="340" r:id="rId5"/>
    <p:sldId id="341" r:id="rId6"/>
    <p:sldId id="34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66FF33"/>
    <a:srgbClr val="FF00FF"/>
    <a:srgbClr val="800080"/>
    <a:srgbClr val="0033CC"/>
    <a:srgbClr val="66FF66"/>
    <a:srgbClr val="99FF66"/>
    <a:srgbClr val="00FF00"/>
    <a:srgbClr val="33CC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0155" autoAdjust="0"/>
    <p:restoredTop sz="94675" autoAdjust="0"/>
  </p:normalViewPr>
  <p:slideViewPr>
    <p:cSldViewPr>
      <p:cViewPr>
        <p:scale>
          <a:sx n="86" d="100"/>
          <a:sy n="86" d="100"/>
        </p:scale>
        <p:origin x="-894" y="-90"/>
      </p:cViewPr>
      <p:guideLst>
        <p:guide orient="horz" pos="2160"/>
        <p:guide pos="2880"/>
      </p:guideLst>
    </p:cSldViewPr>
  </p:slideViewPr>
  <p:outlineViewPr>
    <p:cViewPr>
      <p:scale>
        <a:sx n="20" d="100"/>
        <a:sy n="2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736"/>
    </p:cViewPr>
  </p:sorterViewPr>
  <p:notesViewPr>
    <p:cSldViewPr>
      <p:cViewPr varScale="1">
        <p:scale>
          <a:sx n="38" d="100"/>
          <a:sy n="38" d="100"/>
        </p:scale>
        <p:origin x="-155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03364F3C-2675-4ECF-BEBF-57750B920F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1" name="Rectangle 1027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316" name="Rectangle 1028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8613" name="Rectangle 1029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8614" name="Rectangle 1030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8615" name="Rectangle 1031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2BB7ED35-5FE6-456A-BAE7-B7D66CA43F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031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9C61248-31D7-460C-A15A-E791A567ABEF}" type="slidenum">
              <a:rPr lang="en-US" smtClean="0">
                <a:cs typeface="Arial" charset="0"/>
              </a:rPr>
              <a:pPr/>
              <a:t>1</a:t>
            </a:fld>
            <a:endParaRPr lang="en-US" smtClean="0">
              <a:cs typeface="Arial" charset="0"/>
            </a:endParaRPr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CA0720-1461-4CCF-81B9-C885CCDE63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0F610-9014-45AA-B35E-AEC3A2A0C3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74AB1-CC95-4612-9E4A-D1265A2E8E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361-E250-4956-8A85-A5C3D0F5DD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F08715-B194-4672-BB48-522E7CF109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86B488-1A6D-4E16-9138-9CD6629095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E47ACA-2863-4EE2-8322-EF5CA50BE1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4B34B3-564C-419C-9361-484B79F26B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6883D3-9A09-44CA-92AE-BC1F399D00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DF514-4FAD-4D86-8A08-7C22322B81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AD62CF-88D4-4F99-9466-4BDEF27054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F0ADE5D-FB54-4D1F-8DA8-AF6FE3C846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image" Target="../media/image1.png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3.bin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png"/><Relationship Id="rId4" Type="http://schemas.openxmlformats.org/officeDocument/2006/relationships/oleObject" Target="../embeddings/oleObject7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1" name="WordArt 4"/>
          <p:cNvSpPr>
            <a:spLocks noChangeArrowheads="1" noChangeShapeType="1" noTextEdit="1"/>
          </p:cNvSpPr>
          <p:nvPr/>
        </p:nvSpPr>
        <p:spPr bwMode="auto">
          <a:xfrm>
            <a:off x="914400" y="457200"/>
            <a:ext cx="7010400" cy="1981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endParaRPr lang="en-US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1F01FF"/>
                  </a:gs>
                  <a:gs pos="100000">
                    <a:srgbClr val="050029"/>
                  </a:gs>
                </a:gsLst>
                <a:lin ang="5400000" scaled="1"/>
              </a:gradFill>
              <a:latin typeface="Impact"/>
            </a:endParaRPr>
          </a:p>
        </p:txBody>
      </p:sp>
      <p:pic>
        <p:nvPicPr>
          <p:cNvPr id="107523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304800"/>
            <a:ext cx="8458200" cy="123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Order and Absolute Value</a:t>
            </a:r>
            <a:endParaRPr lang="en-US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685800" y="2130425"/>
            <a:ext cx="777240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굴림" charset="-127"/>
              <a:cs typeface="+mj-cs"/>
            </a:endParaRP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981200" y="3962400"/>
            <a:ext cx="6553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altLang="en-US" sz="3600" dirty="0" smtClean="0"/>
              <a:t>ACT Pre-Algebra Review</a:t>
            </a:r>
            <a:endParaRPr lang="en-US" altLang="en-US" sz="3600" dirty="0"/>
          </a:p>
        </p:txBody>
      </p:sp>
    </p:spTree>
  </p:cSld>
  <p:clrMapOvr>
    <a:masterClrMapping/>
  </p:clrMapOvr>
  <p:transition>
    <p:random/>
    <p:sndAc>
      <p:stSnd>
        <p:snd r:embed="rId3" name="drumroll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-900" t="67912"/>
          <a:stretch>
            <a:fillRect/>
          </a:stretch>
        </p:blipFill>
        <p:spPr bwMode="auto">
          <a:xfrm>
            <a:off x="228600" y="304800"/>
            <a:ext cx="8534400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457200" y="1663700"/>
            <a:ext cx="4038600" cy="4525962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sz="2000" smtClean="0">
                <a:solidFill>
                  <a:schemeClr val="tx2"/>
                </a:solidFill>
                <a:ea typeface="Gulim" pitchFamily="34" charset="-127"/>
              </a:rPr>
              <a:t>Write the following numbers in numerical order from least to greatest.</a:t>
            </a:r>
          </a:p>
          <a:p>
            <a:pPr>
              <a:buFont typeface="Wingdings" pitchFamily="2" charset="2"/>
              <a:buNone/>
            </a:pPr>
            <a:endParaRPr lang="en-US" altLang="ko-KR" sz="2000" smtClean="0">
              <a:solidFill>
                <a:schemeClr val="tx2"/>
              </a:solidFill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endParaRPr lang="en-US" altLang="ko-KR" sz="2000" smtClean="0">
              <a:ea typeface="Gulim" pitchFamily="34" charset="-127"/>
            </a:endParaRPr>
          </a:p>
          <a:p>
            <a:pPr>
              <a:buFont typeface="Wingdings" pitchFamily="2" charset="2"/>
              <a:buNone/>
            </a:pPr>
            <a:r>
              <a:rPr lang="en-US" altLang="ko-KR" sz="2000" b="1" smtClean="0">
                <a:ea typeface="Gulim" pitchFamily="34" charset="-127"/>
              </a:rPr>
              <a:t>Solution</a:t>
            </a:r>
            <a:r>
              <a:rPr lang="en-US" altLang="ko-KR" sz="2000" smtClean="0">
                <a:ea typeface="Gulim" pitchFamily="34" charset="-127"/>
              </a:rPr>
              <a:t>: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</a:rPr>
              <a:t>Writing each number in decimal form to the nearest tenth gives </a:t>
            </a: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1.7, 1.6, 0.8, 2.3, 3,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    so the correct order is</a:t>
            </a:r>
          </a:p>
          <a:p>
            <a:pPr>
              <a:buFont typeface="Wingdings" pitchFamily="2" charset="2"/>
              <a:buNone/>
            </a:pPr>
            <a:r>
              <a:rPr lang="en-US" altLang="ko-KR" sz="2000" smtClean="0">
                <a:ea typeface="Gulim" pitchFamily="34" charset="-127"/>
                <a:sym typeface="Symbol" pitchFamily="18" charset="2"/>
              </a:rPr>
              <a:t> </a:t>
            </a: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>
          <a:xfrm>
            <a:off x="4648200" y="1663700"/>
            <a:ext cx="4038600" cy="4525962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Write the following numbers in numerical order from least to greatest.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1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Solution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: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</a:rPr>
              <a:t>Writing each number in decimal form to the nearest tenth gives 3.8, </a:t>
            </a: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3.4, 1.4,  0.1, 3.3,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so the correct order is 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altLang="ko-KR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Gulim" pitchFamily="34" charset="-127"/>
                <a:cs typeface="+mn-cs"/>
                <a:sym typeface="Symbol" pitchFamily="18" charset="2"/>
              </a:rPr>
              <a:t>                                     .</a:t>
            </a: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altLang="ko-KR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Gulim" pitchFamily="34" charset="-127"/>
              <a:cs typeface="+mn-cs"/>
              <a:sym typeface="Symbol" pitchFamily="18" charset="2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sz="3200" dirty="0">
                <a:ea typeface="굴림" charset="-127"/>
              </a:rPr>
              <a:t>Determining the Order of a List of Numbers</a:t>
            </a:r>
          </a:p>
        </p:txBody>
      </p:sp>
      <p:graphicFrame>
        <p:nvGraphicFramePr>
          <p:cNvPr id="10" name="Object 5"/>
          <p:cNvGraphicFramePr>
            <a:graphicFrameLocks noChangeAspect="1"/>
          </p:cNvGraphicFramePr>
          <p:nvPr/>
        </p:nvGraphicFramePr>
        <p:xfrm>
          <a:off x="1676400" y="2773362"/>
          <a:ext cx="1846263" cy="665163"/>
        </p:xfrm>
        <a:graphic>
          <a:graphicData uri="http://schemas.openxmlformats.org/presentationml/2006/ole">
            <p:oleObj spid="_x0000_s141314" name="Equation" r:id="rId4" imgW="1091880" imgH="393480" progId="Equation.DSMT4">
              <p:embed/>
            </p:oleObj>
          </a:graphicData>
        </a:graphic>
      </p:graphicFrame>
      <p:graphicFrame>
        <p:nvGraphicFramePr>
          <p:cNvPr id="11" name="Object 6"/>
          <p:cNvGraphicFramePr>
            <a:graphicFrameLocks noChangeAspect="1"/>
          </p:cNvGraphicFramePr>
          <p:nvPr/>
        </p:nvGraphicFramePr>
        <p:xfrm>
          <a:off x="0" y="182562"/>
          <a:ext cx="914400" cy="198438"/>
        </p:xfrm>
        <a:graphic>
          <a:graphicData uri="http://schemas.openxmlformats.org/presentationml/2006/ole">
            <p:oleObj spid="_x0000_s141315" name="Equation" r:id="rId5" imgW="914400" imgH="198720" progId="Equation.DSMT4">
              <p:embed/>
            </p:oleObj>
          </a:graphicData>
        </a:graphic>
      </p:graphicFrame>
      <p:graphicFrame>
        <p:nvGraphicFramePr>
          <p:cNvPr id="12" name="Object 7"/>
          <p:cNvGraphicFramePr>
            <a:graphicFrameLocks noChangeAspect="1"/>
          </p:cNvGraphicFramePr>
          <p:nvPr/>
        </p:nvGraphicFramePr>
        <p:xfrm>
          <a:off x="1339850" y="5516562"/>
          <a:ext cx="1911350" cy="665163"/>
        </p:xfrm>
        <a:graphic>
          <a:graphicData uri="http://schemas.openxmlformats.org/presentationml/2006/ole">
            <p:oleObj spid="_x0000_s141316" name="Equation" r:id="rId6" imgW="1130040" imgH="393480" progId="Equation.DSMT4">
              <p:embed/>
            </p:oleObj>
          </a:graphicData>
        </a:graphic>
      </p:graphicFrame>
      <p:graphicFrame>
        <p:nvGraphicFramePr>
          <p:cNvPr id="13" name="Object 8"/>
          <p:cNvGraphicFramePr>
            <a:graphicFrameLocks noChangeAspect="1"/>
          </p:cNvGraphicFramePr>
          <p:nvPr/>
        </p:nvGraphicFramePr>
        <p:xfrm>
          <a:off x="5715000" y="2620962"/>
          <a:ext cx="2203450" cy="669925"/>
        </p:xfrm>
        <a:graphic>
          <a:graphicData uri="http://schemas.openxmlformats.org/presentationml/2006/ole">
            <p:oleObj spid="_x0000_s141317" name="Equation" r:id="rId7" imgW="1295280" imgH="393480" progId="Equation.DSMT4">
              <p:embed/>
            </p:oleObj>
          </a:graphicData>
        </a:graphic>
      </p:graphicFrame>
      <p:graphicFrame>
        <p:nvGraphicFramePr>
          <p:cNvPr id="14" name="Object 9"/>
          <p:cNvGraphicFramePr>
            <a:graphicFrameLocks noChangeAspect="1"/>
          </p:cNvGraphicFramePr>
          <p:nvPr/>
        </p:nvGraphicFramePr>
        <p:xfrm>
          <a:off x="5106988" y="5473700"/>
          <a:ext cx="2220912" cy="668337"/>
        </p:xfrm>
        <a:graphic>
          <a:graphicData uri="http://schemas.openxmlformats.org/presentationml/2006/ole">
            <p:oleObj spid="_x0000_s141318" name="Equation" r:id="rId8" imgW="1307880" imgH="39348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935162"/>
            <a:ext cx="8229600" cy="4525963"/>
          </a:xfrm>
        </p:spPr>
        <p:txBody>
          <a:bodyPr/>
          <a:lstStyle/>
          <a:p>
            <a:r>
              <a:rPr lang="en-US" altLang="ko-KR" sz="2400" dirty="0" smtClean="0">
                <a:ea typeface="Gulim" pitchFamily="34" charset="-127"/>
              </a:rPr>
              <a:t>The distance on the number line from a number to 0 is called the </a:t>
            </a:r>
            <a:r>
              <a:rPr lang="en-US" altLang="ko-KR" sz="2400" b="1" dirty="0" smtClean="0">
                <a:ea typeface="Gulim" pitchFamily="34" charset="-127"/>
              </a:rPr>
              <a:t>absolute value</a:t>
            </a:r>
            <a:r>
              <a:rPr lang="en-US" altLang="ko-KR" sz="2400" dirty="0" smtClean="0">
                <a:ea typeface="Gulim" pitchFamily="34" charset="-127"/>
              </a:rPr>
              <a:t> of that number. The absolute value of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 is written     .</a:t>
            </a:r>
          </a:p>
          <a:p>
            <a:r>
              <a:rPr lang="en-US" altLang="ko-KR" sz="2400" dirty="0" smtClean="0">
                <a:ea typeface="Gulim" pitchFamily="34" charset="-127"/>
              </a:rPr>
              <a:t>Since the distance cannot be negative, </a:t>
            </a:r>
            <a:r>
              <a:rPr lang="en-US" altLang="ko-KR" sz="2400" i="1" dirty="0" smtClean="0">
                <a:ea typeface="Gulim" pitchFamily="34" charset="-127"/>
              </a:rPr>
              <a:t>the absolute value of a number is always nonnegative</a:t>
            </a:r>
            <a:r>
              <a:rPr lang="en-US" altLang="ko-KR" sz="2400" dirty="0" smtClean="0">
                <a:ea typeface="Gulim" pitchFamily="34" charset="-127"/>
              </a:rPr>
              <a:t>.</a:t>
            </a:r>
          </a:p>
          <a:p>
            <a:r>
              <a:rPr lang="en-US" altLang="ko-KR" sz="2400" dirty="0" smtClean="0">
                <a:ea typeface="Gulim" pitchFamily="34" charset="-127"/>
              </a:rPr>
              <a:t>The algebraic definition of absolute value follows: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For all real numbers </a:t>
            </a:r>
            <a:r>
              <a:rPr lang="en-US" altLang="ko-KR" sz="2400" i="1" dirty="0" smtClean="0">
                <a:ea typeface="Gulim" pitchFamily="34" charset="-127"/>
              </a:rPr>
              <a:t>a</a:t>
            </a:r>
            <a:r>
              <a:rPr lang="en-US" altLang="ko-KR" sz="2400" dirty="0" smtClean="0">
                <a:ea typeface="Gulim" pitchFamily="34" charset="-127"/>
              </a:rPr>
              <a:t>,     </a:t>
            </a:r>
          </a:p>
          <a:p>
            <a:pPr>
              <a:buFont typeface="Wingdings" pitchFamily="2" charset="2"/>
              <a:buNone/>
            </a:pPr>
            <a:r>
              <a:rPr lang="en-US" altLang="ko-KR" sz="2400" dirty="0" smtClean="0">
                <a:ea typeface="Gulim" pitchFamily="34" charset="-127"/>
              </a:rPr>
              <a:t>        </a:t>
            </a:r>
          </a:p>
          <a:p>
            <a:endParaRPr lang="en-US" altLang="ko-KR" sz="2400" dirty="0" smtClean="0">
              <a:ea typeface="Gulim" pitchFamily="34" charset="-127"/>
            </a:endParaRPr>
          </a:p>
          <a:p>
            <a:r>
              <a:rPr lang="en-US" altLang="ko-KR" sz="2400" dirty="0" smtClean="0">
                <a:ea typeface="Gulim" pitchFamily="34" charset="-127"/>
              </a:rPr>
              <a:t>Think of 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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 as the “opposite” of </a:t>
            </a:r>
            <a:r>
              <a:rPr lang="en-US" altLang="ko-KR" sz="2400" i="1" dirty="0" smtClean="0">
                <a:ea typeface="Gulim" pitchFamily="34" charset="-127"/>
                <a:sym typeface="Symbol" pitchFamily="18" charset="2"/>
              </a:rPr>
              <a:t>a</a:t>
            </a:r>
            <a:r>
              <a:rPr lang="en-US" altLang="ko-KR" sz="2400" dirty="0" smtClean="0">
                <a:ea typeface="Gulim" pitchFamily="34" charset="-127"/>
                <a:sym typeface="Symbol" pitchFamily="18" charset="2"/>
              </a:rPr>
              <a:t>.</a:t>
            </a:r>
          </a:p>
        </p:txBody>
      </p:sp>
      <p:sp>
        <p:nvSpPr>
          <p:cNvPr id="9011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Absolute Value</a:t>
            </a:r>
          </a:p>
        </p:txBody>
      </p:sp>
      <p:graphicFrame>
        <p:nvGraphicFramePr>
          <p:cNvPr id="11266" name="Object 4"/>
          <p:cNvGraphicFramePr>
            <a:graphicFrameLocks noChangeAspect="1"/>
          </p:cNvGraphicFramePr>
          <p:nvPr/>
        </p:nvGraphicFramePr>
        <p:xfrm>
          <a:off x="5181600" y="2544762"/>
          <a:ext cx="365125" cy="520700"/>
        </p:xfrm>
        <a:graphic>
          <a:graphicData uri="http://schemas.openxmlformats.org/presentationml/2006/ole">
            <p:oleObj spid="_x0000_s138242" name="Equation" r:id="rId3" imgW="177480" imgH="253800" progId="Equation.DSMT4">
              <p:embed/>
            </p:oleObj>
          </a:graphicData>
        </a:graphic>
      </p:graphicFrame>
      <p:graphicFrame>
        <p:nvGraphicFramePr>
          <p:cNvPr id="11267" name="Object 5"/>
          <p:cNvGraphicFramePr>
            <a:graphicFrameLocks noChangeAspect="1"/>
          </p:cNvGraphicFramePr>
          <p:nvPr/>
        </p:nvGraphicFramePr>
        <p:xfrm>
          <a:off x="4191000" y="4373562"/>
          <a:ext cx="2065338" cy="1208088"/>
        </p:xfrm>
        <a:graphic>
          <a:graphicData uri="http://schemas.openxmlformats.org/presentationml/2006/ole">
            <p:oleObj spid="_x0000_s138243" name="Equation" r:id="rId4" imgW="1130040" imgH="660240" progId="Equation.DSMT4">
              <p:embed/>
            </p:oleObj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5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011362"/>
            <a:ext cx="8229600" cy="4525963"/>
          </a:xfrm>
        </p:spPr>
        <p:txBody>
          <a:bodyPr/>
          <a:lstStyle/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Evaluate each expression.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endParaRPr lang="en-US" altLang="ko-KR" dirty="0" smtClean="0">
              <a:ea typeface="Gulim" pitchFamily="34" charset="-127"/>
            </a:endParaRPr>
          </a:p>
          <a:p>
            <a:pPr marL="571500" indent="-571500"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						Solutions</a:t>
            </a:r>
            <a:r>
              <a:rPr lang="en-US" altLang="ko-KR" dirty="0" smtClean="0">
                <a:ea typeface="Gulim" pitchFamily="34" charset="-127"/>
              </a:rPr>
              <a:t>:</a:t>
            </a:r>
          </a:p>
          <a:p>
            <a:pPr marL="571500" indent="-571500"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  <a:p>
            <a:pPr marL="571500" indent="-571500">
              <a:buFont typeface="Wingdings 3" pitchFamily="18" charset="2"/>
              <a:buNone/>
            </a:pPr>
            <a:r>
              <a:rPr lang="en-US" altLang="ko-KR" dirty="0" smtClean="0">
                <a:ea typeface="Gulim" pitchFamily="34" charset="-127"/>
              </a:rPr>
              <a:t> </a:t>
            </a:r>
          </a:p>
        </p:txBody>
      </p:sp>
      <p:sp>
        <p:nvSpPr>
          <p:cNvPr id="911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Values</a:t>
            </a:r>
          </a:p>
        </p:txBody>
      </p:sp>
      <p:graphicFrame>
        <p:nvGraphicFramePr>
          <p:cNvPr id="12290" name="Object 4"/>
          <p:cNvGraphicFramePr>
            <a:graphicFrameLocks noChangeAspect="1"/>
          </p:cNvGraphicFramePr>
          <p:nvPr/>
        </p:nvGraphicFramePr>
        <p:xfrm>
          <a:off x="1295400" y="2773362"/>
          <a:ext cx="430213" cy="611188"/>
        </p:xfrm>
        <a:graphic>
          <a:graphicData uri="http://schemas.openxmlformats.org/presentationml/2006/ole">
            <p:oleObj spid="_x0000_s139266" name="Equation" r:id="rId3" imgW="304560" imgH="431640" progId="Equation.DSMT4">
              <p:embed/>
            </p:oleObj>
          </a:graphicData>
        </a:graphic>
      </p:graphicFrame>
      <p:graphicFrame>
        <p:nvGraphicFramePr>
          <p:cNvPr id="12291" name="Object 5"/>
          <p:cNvGraphicFramePr>
            <a:graphicFrameLocks noChangeAspect="1"/>
          </p:cNvGraphicFramePr>
          <p:nvPr/>
        </p:nvGraphicFramePr>
        <p:xfrm>
          <a:off x="1066800" y="3535362"/>
          <a:ext cx="739775" cy="528638"/>
        </p:xfrm>
        <a:graphic>
          <a:graphicData uri="http://schemas.openxmlformats.org/presentationml/2006/ole">
            <p:oleObj spid="_x0000_s139267" name="Equation" r:id="rId4" imgW="355320" imgH="253800" progId="Equation.DSMT4">
              <p:embed/>
            </p:oleObj>
          </a:graphicData>
        </a:graphic>
      </p:graphicFrame>
      <p:graphicFrame>
        <p:nvGraphicFramePr>
          <p:cNvPr id="12292" name="Object 6"/>
          <p:cNvGraphicFramePr>
            <a:graphicFrameLocks noChangeAspect="1"/>
          </p:cNvGraphicFramePr>
          <p:nvPr/>
        </p:nvGraphicFramePr>
        <p:xfrm>
          <a:off x="7162800" y="4876800"/>
          <a:ext cx="795338" cy="614363"/>
        </p:xfrm>
        <a:graphic>
          <a:graphicData uri="http://schemas.openxmlformats.org/presentationml/2006/ole">
            <p:oleObj spid="_x0000_s139268" name="Equation" r:id="rId5" imgW="558720" imgH="431640" progId="Equation.DSMT4">
              <p:embed/>
            </p:oleObj>
          </a:graphicData>
        </a:graphic>
      </p:graphicFrame>
      <p:graphicFrame>
        <p:nvGraphicFramePr>
          <p:cNvPr id="12293" name="Object 7"/>
          <p:cNvGraphicFramePr>
            <a:graphicFrameLocks noChangeAspect="1"/>
          </p:cNvGraphicFramePr>
          <p:nvPr/>
        </p:nvGraphicFramePr>
        <p:xfrm>
          <a:off x="6096000" y="5638800"/>
          <a:ext cx="1865313" cy="433388"/>
        </p:xfrm>
        <a:graphic>
          <a:graphicData uri="http://schemas.openxmlformats.org/presentationml/2006/ole">
            <p:oleObj spid="_x0000_s139269" name="Equation" r:id="rId6" imgW="1091880" imgH="253800" progId="Equation.DSMT4">
              <p:embed/>
            </p:oleObj>
          </a:graphicData>
        </a:graphic>
      </p:graphicFrame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Properties of Absolute Value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442913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676400"/>
            <a:ext cx="6858000" cy="47081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905001"/>
            <a:ext cx="8229600" cy="6096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altLang="ko-KR" b="1" dirty="0" smtClean="0">
                <a:ea typeface="Gulim" pitchFamily="34" charset="-127"/>
              </a:rPr>
              <a:t>Examples</a:t>
            </a:r>
            <a:r>
              <a:rPr lang="en-US" altLang="ko-KR" dirty="0" smtClean="0">
                <a:ea typeface="Gulim" pitchFamily="34" charset="-127"/>
              </a:rPr>
              <a:t>:  Let </a:t>
            </a:r>
            <a:r>
              <a:rPr lang="en-US" altLang="ko-KR" i="1" dirty="0" smtClean="0">
                <a:ea typeface="Gulim" pitchFamily="34" charset="-127"/>
              </a:rPr>
              <a:t>x</a:t>
            </a:r>
            <a:r>
              <a:rPr lang="en-US" altLang="ko-KR" dirty="0" smtClean="0">
                <a:ea typeface="Gulim" pitchFamily="34" charset="-127"/>
              </a:rPr>
              <a:t> = 7 and </a:t>
            </a:r>
            <a:r>
              <a:rPr lang="en-US" altLang="ko-KR" i="1" dirty="0" smtClean="0">
                <a:ea typeface="Gulim" pitchFamily="34" charset="-127"/>
              </a:rPr>
              <a:t>y</a:t>
            </a:r>
            <a:r>
              <a:rPr lang="en-US" altLang="ko-KR" dirty="0" smtClean="0">
                <a:ea typeface="Gulim" pitchFamily="34" charset="-127"/>
              </a:rPr>
              <a:t> = </a:t>
            </a:r>
            <a:r>
              <a:rPr lang="en-US" altLang="ko-KR" dirty="0" smtClean="0">
                <a:ea typeface="Gulim" pitchFamily="34" charset="-127"/>
                <a:sym typeface="Symbol" pitchFamily="18" charset="2"/>
              </a:rPr>
              <a:t>5.</a:t>
            </a:r>
          </a:p>
          <a:p>
            <a:pPr algn="ctr">
              <a:buFont typeface="Wingdings" pitchFamily="2" charset="2"/>
              <a:buNone/>
            </a:pPr>
            <a:endParaRPr lang="en-US" altLang="ko-KR" dirty="0" smtClean="0">
              <a:ea typeface="Gulim" pitchFamily="34" charset="-127"/>
              <a:sym typeface="Symbol" pitchFamily="18" charset="2"/>
            </a:endParaRPr>
          </a:p>
        </p:txBody>
      </p:sp>
      <p:sp>
        <p:nvSpPr>
          <p:cNvPr id="942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altLang="ko-KR" dirty="0">
                <a:ea typeface="굴림" charset="-127"/>
              </a:rPr>
              <a:t>Evaluating Absolute Value Expressions</a:t>
            </a:r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>
          <a:blip r:embed="rId2" cstate="print"/>
          <a:srcRect l="-900" t="67912"/>
          <a:stretch>
            <a:fillRect/>
          </a:stretch>
        </p:blipFill>
        <p:spPr bwMode="auto">
          <a:xfrm>
            <a:off x="228600" y="228600"/>
            <a:ext cx="853440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029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2667000"/>
            <a:ext cx="6381750" cy="349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18879</TotalTime>
  <Words>211</Words>
  <Application>Microsoft Office PowerPoint</Application>
  <PresentationFormat>On-screen Show (4:3)</PresentationFormat>
  <Paragraphs>39</Paragraphs>
  <Slides>6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8" baseType="lpstr">
      <vt:lpstr>Office Theme</vt:lpstr>
      <vt:lpstr>MathType 5.0 Equation</vt:lpstr>
      <vt:lpstr>Order and Absolute Value</vt:lpstr>
      <vt:lpstr>Determining the Order of a List of Numbers</vt:lpstr>
      <vt:lpstr>Absolute Value</vt:lpstr>
      <vt:lpstr>Evaluating Absolute Values</vt:lpstr>
      <vt:lpstr>Properties of Absolute Value</vt:lpstr>
      <vt:lpstr>Evaluating Absolute Value Expressions</vt:lpstr>
    </vt:vector>
  </TitlesOfParts>
  <Company>Forward Service Corp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Trudi Wesemann</dc:creator>
  <cp:lastModifiedBy>Administrator</cp:lastModifiedBy>
  <cp:revision>194</cp:revision>
  <dcterms:created xsi:type="dcterms:W3CDTF">2003-03-04T20:26:02Z</dcterms:created>
  <dcterms:modified xsi:type="dcterms:W3CDTF">2011-01-18T10:58:40Z</dcterms:modified>
</cp:coreProperties>
</file>